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256" r:id="rId2"/>
    <p:sldId id="423" r:id="rId3"/>
    <p:sldId id="424" r:id="rId4"/>
    <p:sldId id="422"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703" autoAdjust="0"/>
  </p:normalViewPr>
  <p:slideViewPr>
    <p:cSldViewPr snapToGrid="0">
      <p:cViewPr varScale="1">
        <p:scale>
          <a:sx n="48" d="100"/>
          <a:sy n="48" d="100"/>
        </p:scale>
        <p:origin x="1292" y="4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A7CAE-6772-46CC-A872-DEDBC9382BE5}" type="datetimeFigureOut">
              <a:rPr lang="en-GB" smtClean="0"/>
              <a:t>23/10/2019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9312A6-D67F-4981-B893-49E42C9B1B11}" type="slidenum">
              <a:rPr lang="en-GB" smtClean="0"/>
              <a:t>‹#›</a:t>
            </a:fld>
            <a:endParaRPr lang="en-GB"/>
          </a:p>
        </p:txBody>
      </p:sp>
    </p:spTree>
    <p:extLst>
      <p:ext uri="{BB962C8B-B14F-4D97-AF65-F5344CB8AC3E}">
        <p14:creationId xmlns:p14="http://schemas.microsoft.com/office/powerpoint/2010/main" val="2057914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600"/>
              </a:spcBef>
              <a:buFont typeface="Arial" panose="020B0604020202020204" pitchFamily="34" charset="0"/>
              <a:buChar char="•"/>
            </a:pPr>
            <a:r>
              <a:rPr lang="en-US" sz="1200" dirty="0">
                <a:cs typeface="Arial"/>
              </a:rPr>
              <a:t>Hindsight is a wonderful thing!</a:t>
            </a:r>
          </a:p>
          <a:p>
            <a:pPr marL="285750" indent="-285750">
              <a:lnSpc>
                <a:spcPct val="120000"/>
              </a:lnSpc>
              <a:spcBef>
                <a:spcPts val="600"/>
              </a:spcBef>
              <a:buFont typeface="Arial" panose="020B0604020202020204" pitchFamily="34" charset="0"/>
              <a:buChar char="•"/>
            </a:pPr>
            <a:r>
              <a:rPr lang="en-US" sz="1200" dirty="0">
                <a:cs typeface="Arial"/>
              </a:rPr>
              <a:t>EGHO / ELS inherited the achievements and the outstanding challenges of the ELF project.</a:t>
            </a:r>
            <a:endParaRPr lang="en-US" sz="1200" dirty="0"/>
          </a:p>
          <a:p>
            <a:pPr marL="285750" indent="-285750">
              <a:lnSpc>
                <a:spcPct val="120000"/>
              </a:lnSpc>
              <a:spcBef>
                <a:spcPts val="600"/>
              </a:spcBef>
              <a:buFont typeface="Arial" panose="020B0604020202020204" pitchFamily="34" charset="0"/>
              <a:buChar char="•"/>
            </a:pPr>
            <a:r>
              <a:rPr lang="en-US" sz="1200" dirty="0">
                <a:cs typeface="Arial"/>
              </a:rPr>
              <a:t>Some services have been provided, participants have learned a lot – enabled many to set up and provide INSPIRE services, but building on INSPIRE services remains a challenge.</a:t>
            </a:r>
          </a:p>
          <a:p>
            <a:pPr marL="285750" indent="-285750">
              <a:lnSpc>
                <a:spcPct val="120000"/>
              </a:lnSpc>
              <a:spcBef>
                <a:spcPts val="600"/>
              </a:spcBef>
              <a:buFont typeface="Arial" panose="020B0604020202020204" pitchFamily="34" charset="0"/>
              <a:buChar char="•"/>
            </a:pPr>
            <a:r>
              <a:rPr lang="en-US" sz="1200" dirty="0">
                <a:cs typeface="Arial"/>
              </a:rPr>
              <a:t>We have learned a lot about creating an operational service – </a:t>
            </a:r>
            <a:r>
              <a:rPr lang="en-US" sz="1200" dirty="0" err="1">
                <a:cs typeface="Arial"/>
              </a:rPr>
              <a:t>realisation</a:t>
            </a:r>
            <a:r>
              <a:rPr lang="en-US" sz="1200" dirty="0">
                <a:cs typeface="Arial"/>
              </a:rPr>
              <a:t> that we need more than a technical solution </a:t>
            </a:r>
          </a:p>
          <a:p>
            <a:pPr marL="285750" indent="-285750">
              <a:lnSpc>
                <a:spcPct val="120000"/>
              </a:lnSpc>
              <a:spcBef>
                <a:spcPts val="600"/>
              </a:spcBef>
              <a:buFont typeface="Arial" panose="020B0604020202020204" pitchFamily="34" charset="0"/>
              <a:buChar char="•"/>
            </a:pPr>
            <a:r>
              <a:rPr lang="en-US" sz="1200" dirty="0">
                <a:cs typeface="Arial"/>
              </a:rPr>
              <a:t>Gaps remain to be addressed:</a:t>
            </a:r>
          </a:p>
          <a:p>
            <a:pPr marL="285750" indent="-285750">
              <a:lnSpc>
                <a:spcPct val="120000"/>
              </a:lnSpc>
              <a:spcBef>
                <a:spcPts val="600"/>
              </a:spcBef>
              <a:buFont typeface="Arial" panose="020B0604020202020204" pitchFamily="34" charset="0"/>
              <a:buChar char="•"/>
            </a:pPr>
            <a:r>
              <a:rPr lang="en-US" sz="1200" dirty="0">
                <a:cs typeface="Arial"/>
              </a:rPr>
              <a:t>There is no evidence that these are solvable by EuroGeographics alone. Commercial partnership approach was tried, but has not been successful. </a:t>
            </a:r>
          </a:p>
          <a:p>
            <a:endParaRPr lang="en-GB" dirty="0"/>
          </a:p>
        </p:txBody>
      </p:sp>
      <p:sp>
        <p:nvSpPr>
          <p:cNvPr id="4" name="Slide Number Placeholder 3"/>
          <p:cNvSpPr>
            <a:spLocks noGrp="1"/>
          </p:cNvSpPr>
          <p:nvPr>
            <p:ph type="sldNum" sz="quarter" idx="5"/>
          </p:nvPr>
        </p:nvSpPr>
        <p:spPr/>
        <p:txBody>
          <a:bodyPr/>
          <a:lstStyle/>
          <a:p>
            <a:fld id="{FC9312A6-D67F-4981-B893-49E42C9B1B11}" type="slidenum">
              <a:rPr lang="en-GB" smtClean="0"/>
              <a:t>1</a:t>
            </a:fld>
            <a:endParaRPr lang="en-GB"/>
          </a:p>
        </p:txBody>
      </p:sp>
    </p:spTree>
    <p:extLst>
      <p:ext uri="{BB962C8B-B14F-4D97-AF65-F5344CB8AC3E}">
        <p14:creationId xmlns:p14="http://schemas.microsoft.com/office/powerpoint/2010/main" val="374350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20000"/>
              </a:lnSpc>
              <a:spcBef>
                <a:spcPts val="600"/>
              </a:spcBef>
              <a:buChar char="•"/>
            </a:pPr>
            <a:r>
              <a:rPr lang="en-US" sz="1200" dirty="0">
                <a:cs typeface="Arial"/>
              </a:rPr>
              <a:t>Technical platform is not sustainable as currently configured</a:t>
            </a:r>
          </a:p>
          <a:p>
            <a:pPr marL="342900" indent="-342900">
              <a:lnSpc>
                <a:spcPct val="120000"/>
              </a:lnSpc>
              <a:spcBef>
                <a:spcPts val="600"/>
              </a:spcBef>
              <a:buChar char="•"/>
            </a:pPr>
            <a:r>
              <a:rPr lang="en-US" sz="1200" dirty="0">
                <a:cs typeface="Arial"/>
              </a:rPr>
              <a:t>Data content - Critical gaps in data – and the data can be provided only by the Members </a:t>
            </a:r>
          </a:p>
          <a:p>
            <a:pPr marL="342900" indent="-342900">
              <a:lnSpc>
                <a:spcPct val="120000"/>
              </a:lnSpc>
              <a:spcBef>
                <a:spcPts val="600"/>
              </a:spcBef>
              <a:buChar char="•"/>
            </a:pPr>
            <a:r>
              <a:rPr lang="en-US" sz="1200" dirty="0">
                <a:cs typeface="Arial"/>
              </a:rPr>
              <a:t>More countries than couple need to provide true contribution (personnel, services)</a:t>
            </a:r>
          </a:p>
          <a:p>
            <a:pPr marL="342900" indent="-342900">
              <a:lnSpc>
                <a:spcPct val="120000"/>
              </a:lnSpc>
              <a:spcBef>
                <a:spcPts val="600"/>
              </a:spcBef>
              <a:buChar char="•"/>
            </a:pPr>
            <a:r>
              <a:rPr lang="en-US" sz="1200" dirty="0">
                <a:cs typeface="Arial"/>
              </a:rPr>
              <a:t>Pricing and licensing issues remain outstanding, Europe remains a complex legal and public policy environment.  Proper legally binding license framework is needed. Must solve situation with countries that aren’t able to provide open data</a:t>
            </a:r>
          </a:p>
          <a:p>
            <a:pPr marL="342900" indent="-342900">
              <a:lnSpc>
                <a:spcPct val="120000"/>
              </a:lnSpc>
              <a:spcBef>
                <a:spcPts val="600"/>
              </a:spcBef>
              <a:buChar char="•"/>
            </a:pPr>
            <a:r>
              <a:rPr lang="en-US" sz="1200" dirty="0">
                <a:cs typeface="Arial"/>
              </a:rPr>
              <a:t>Funding - Open data services funding needs to be discussed with EC. Finding right discussion partners in EC is critical.</a:t>
            </a:r>
          </a:p>
          <a:p>
            <a:pPr marL="342900" indent="-342900">
              <a:lnSpc>
                <a:spcPct val="120000"/>
              </a:lnSpc>
              <a:spcBef>
                <a:spcPts val="600"/>
              </a:spcBef>
              <a:buChar char="•"/>
            </a:pPr>
            <a:r>
              <a:rPr lang="en-US" sz="1200" dirty="0">
                <a:cs typeface="Arial"/>
              </a:rPr>
              <a:t>Members have no means to fund setting up a pan-European operational service; in any case, Members do not want EG to be an operational service</a:t>
            </a:r>
          </a:p>
          <a:p>
            <a:pPr marL="342900" indent="-342900">
              <a:lnSpc>
                <a:spcPct val="120000"/>
              </a:lnSpc>
              <a:spcBef>
                <a:spcPts val="600"/>
              </a:spcBef>
              <a:buChar char="•"/>
            </a:pPr>
            <a:r>
              <a:rPr lang="en-US" sz="1200" dirty="0">
                <a:cs typeface="Arial"/>
              </a:rPr>
              <a:t>Market – unproven commercial market; most significant user remains the EC, and related institutions.  Little evidence of a desire to engage meaningfully or to invest funds to enable the services to be provided</a:t>
            </a:r>
          </a:p>
          <a:p>
            <a:endParaRPr lang="en-GB" dirty="0"/>
          </a:p>
        </p:txBody>
      </p:sp>
      <p:sp>
        <p:nvSpPr>
          <p:cNvPr id="4" name="Slide Number Placeholder 3"/>
          <p:cNvSpPr>
            <a:spLocks noGrp="1"/>
          </p:cNvSpPr>
          <p:nvPr>
            <p:ph type="sldNum" sz="quarter" idx="5"/>
          </p:nvPr>
        </p:nvSpPr>
        <p:spPr/>
        <p:txBody>
          <a:bodyPr/>
          <a:lstStyle/>
          <a:p>
            <a:fld id="{FC9312A6-D67F-4981-B893-49E42C9B1B11}" type="slidenum">
              <a:rPr lang="en-GB" smtClean="0"/>
              <a:t>2</a:t>
            </a:fld>
            <a:endParaRPr lang="en-GB"/>
          </a:p>
        </p:txBody>
      </p:sp>
    </p:spTree>
    <p:extLst>
      <p:ext uri="{BB962C8B-B14F-4D97-AF65-F5344CB8AC3E}">
        <p14:creationId xmlns:p14="http://schemas.microsoft.com/office/powerpoint/2010/main" val="271097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20000"/>
              </a:lnSpc>
              <a:spcBef>
                <a:spcPts val="600"/>
              </a:spcBef>
              <a:buFont typeface="Arial" panose="020B0604020202020204" pitchFamily="34" charset="0"/>
              <a:buChar char="•"/>
            </a:pPr>
            <a:r>
              <a:rPr lang="en-GB" sz="1200" dirty="0"/>
              <a:t>Compliance remains a MS responsibility – different levels of implementation – in some cases embedded in NSDI, in other cases the minimum necessary to comply</a:t>
            </a:r>
          </a:p>
          <a:p>
            <a:pPr marL="342900" indent="-342900">
              <a:lnSpc>
                <a:spcPct val="120000"/>
              </a:lnSpc>
              <a:spcBef>
                <a:spcPts val="600"/>
              </a:spcBef>
              <a:buFont typeface="Arial" panose="020B0604020202020204" pitchFamily="34" charset="0"/>
              <a:buChar char="•"/>
            </a:pPr>
            <a:r>
              <a:rPr lang="en-GB" sz="1200" dirty="0"/>
              <a:t>There is </a:t>
            </a:r>
            <a:r>
              <a:rPr lang="en-GB" sz="1200" u="sng" dirty="0"/>
              <a:t>no </a:t>
            </a:r>
            <a:r>
              <a:rPr lang="en-GB" sz="1200" dirty="0"/>
              <a:t>requirement for the EU or its related institutions to use INSPIRE compliant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is no clear political or policy ‘home’ for geospatial information within Europe and the European Union.  Developments at a global level, most notably within the United Nations Global Geospatial Information Management (UN-GGIM) initiative, demand a coordinated European response.  The lack of an integrated geospatial policy backed up by core reference data from authoritative data providers will severely hamper the European digital economy and effective public administration.   We note that elements of geospatial policy are dealt with by different parts of the European Commission, Council and Parliament, with different policy or operational priorities.  As a consequence, it does not always appear ‘joined-up’ and the use of authoritative geospatial and cadastral information is inconsistent.  We believe an agreed geospatial policy should be implemented horizontally across the EU Institutions, in particular the Commission, and not dealt with in silos; so that when policies are developed and proposed, they must take into account their geospatial policy and our members’ role in providing authoritative geospatial data.</a:t>
            </a:r>
          </a:p>
          <a:p>
            <a:endParaRPr lang="en-GB" dirty="0"/>
          </a:p>
        </p:txBody>
      </p:sp>
      <p:sp>
        <p:nvSpPr>
          <p:cNvPr id="4" name="Slide Number Placeholder 3"/>
          <p:cNvSpPr>
            <a:spLocks noGrp="1"/>
          </p:cNvSpPr>
          <p:nvPr>
            <p:ph type="sldNum" sz="quarter" idx="5"/>
          </p:nvPr>
        </p:nvSpPr>
        <p:spPr/>
        <p:txBody>
          <a:bodyPr/>
          <a:lstStyle/>
          <a:p>
            <a:fld id="{FC9312A6-D67F-4981-B893-49E42C9B1B11}" type="slidenum">
              <a:rPr lang="en-GB" smtClean="0"/>
              <a:t>4</a:t>
            </a:fld>
            <a:endParaRPr lang="en-GB"/>
          </a:p>
        </p:txBody>
      </p:sp>
    </p:spTree>
    <p:extLst>
      <p:ext uri="{BB962C8B-B14F-4D97-AF65-F5344CB8AC3E}">
        <p14:creationId xmlns:p14="http://schemas.microsoft.com/office/powerpoint/2010/main" val="234307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y Slide">
    <p:bg>
      <p:bgPr>
        <a:solidFill>
          <a:srgbClr val="E6E5E6"/>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635583-3BE1-624A-8315-C9D40B2597B1}" type="slidenum">
              <a:rPr lang="en-US" smtClean="0"/>
              <a:t>‹#›</a:t>
            </a:fld>
            <a:endParaRPr lang="en-US" dirty="0"/>
          </a:p>
        </p:txBody>
      </p:sp>
      <p:sp>
        <p:nvSpPr>
          <p:cNvPr id="7" name="Title Placeholder 1"/>
          <p:cNvSpPr>
            <a:spLocks noGrp="1"/>
          </p:cNvSpPr>
          <p:nvPr>
            <p:ph type="title"/>
          </p:nvPr>
        </p:nvSpPr>
        <p:spPr>
          <a:xfrm>
            <a:off x="526774" y="1331325"/>
            <a:ext cx="10827026" cy="647079"/>
          </a:xfrm>
          <a:prstGeom prst="rect">
            <a:avLst/>
          </a:prstGeom>
        </p:spPr>
        <p:txBody>
          <a:bodyPr vert="horz" lIns="91440" tIns="45720" rIns="91440" bIns="45720" rtlCol="0" anchor="ctr">
            <a:normAutofit/>
          </a:bodyPr>
          <a:lstStyle>
            <a:lvl1pPr>
              <a:defRPr sz="2400"/>
            </a:lvl1pPr>
          </a:lstStyle>
          <a:p>
            <a:r>
              <a:rPr lang="en-US" dirty="0"/>
              <a:t>Click to edit Master title style</a:t>
            </a:r>
          </a:p>
        </p:txBody>
      </p:sp>
      <p:sp>
        <p:nvSpPr>
          <p:cNvPr id="21" name="Text Placeholder 20"/>
          <p:cNvSpPr>
            <a:spLocks noGrp="1"/>
          </p:cNvSpPr>
          <p:nvPr>
            <p:ph type="body" sz="quarter" idx="13"/>
          </p:nvPr>
        </p:nvSpPr>
        <p:spPr>
          <a:xfrm>
            <a:off x="527050" y="2190750"/>
            <a:ext cx="10826750" cy="3814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3" name="Straight Connector 42"/>
          <p:cNvCxnSpPr/>
          <p:nvPr userDrawn="1"/>
        </p:nvCxnSpPr>
        <p:spPr>
          <a:xfrm>
            <a:off x="1053287" y="345298"/>
            <a:ext cx="0" cy="46843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3"/>
          <p:cNvSpPr>
            <a:spLocks noGrp="1"/>
          </p:cNvSpPr>
          <p:nvPr>
            <p:ph type="body" sz="half" idx="2" hasCustomPrompt="1"/>
          </p:nvPr>
        </p:nvSpPr>
        <p:spPr>
          <a:xfrm>
            <a:off x="1182134" y="400022"/>
            <a:ext cx="3794760" cy="381859"/>
          </a:xfrm>
        </p:spPr>
        <p:txBody>
          <a:bodyPr anchor="t" anchorCtr="0">
            <a:normAutofit/>
          </a:bodyPr>
          <a:lstStyle>
            <a:lvl1pPr marL="0" indent="0" algn="l">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t>
            </a:r>
            <a:r>
              <a:rPr lang="en-US" dirty="0" err="1"/>
              <a:t>mapsforeurope</a:t>
            </a:r>
            <a:endParaRPr lang="en-US" dirty="0"/>
          </a:p>
        </p:txBody>
      </p:sp>
    </p:spTree>
    <p:extLst>
      <p:ext uri="{BB962C8B-B14F-4D97-AF65-F5344CB8AC3E}">
        <p14:creationId xmlns:p14="http://schemas.microsoft.com/office/powerpoint/2010/main" val="1955192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Option 9">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54" y="939579"/>
            <a:ext cx="11956307" cy="5631421"/>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28871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Option 10">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54" y="939579"/>
            <a:ext cx="11956307" cy="5631421"/>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66480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5" name="Rectangle 4"/>
          <p:cNvSpPr/>
          <p:nvPr userDrawn="1"/>
        </p:nvSpPr>
        <p:spPr>
          <a:xfrm>
            <a:off x="0" y="935666"/>
            <a:ext cx="11965451" cy="56383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lvl1pPr>
              <a:defRPr sz="6000">
                <a:solidFill>
                  <a:schemeClr val="tx2"/>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2"/>
                </a:solidFill>
              </a:defRPr>
            </a:lvl1pPr>
          </a:lstStyle>
          <a:p>
            <a:endParaRPr lang="en-US" dirty="0"/>
          </a:p>
        </p:txBody>
      </p:sp>
      <p:sp>
        <p:nvSpPr>
          <p:cNvPr id="4" name="Slide Number Placeholder 3"/>
          <p:cNvSpPr>
            <a:spLocks noGrp="1"/>
          </p:cNvSpPr>
          <p:nvPr>
            <p:ph type="sldNum" sz="quarter" idx="11"/>
          </p:nvPr>
        </p:nvSpPr>
        <p:spPr/>
        <p:txBody>
          <a:bodyPr/>
          <a:lstStyle/>
          <a:p>
            <a:fld id="{00635583-3BE1-624A-8315-C9D40B2597B1}" type="slidenum">
              <a:rPr lang="en-US" smtClean="0"/>
              <a:pPr/>
              <a:t>‹#›</a:t>
            </a:fld>
            <a:endParaRPr lang="en-US" dirty="0"/>
          </a:p>
        </p:txBody>
      </p:sp>
      <p:cxnSp>
        <p:nvCxnSpPr>
          <p:cNvPr id="7" name="Straight Connector 6"/>
          <p:cNvCxnSpPr/>
          <p:nvPr userDrawn="1"/>
        </p:nvCxnSpPr>
        <p:spPr>
          <a:xfrm>
            <a:off x="0" y="935665"/>
            <a:ext cx="1199924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p:nvPr>
        </p:nvSpPr>
        <p:spPr>
          <a:xfrm>
            <a:off x="526774" y="2165668"/>
            <a:ext cx="10827026" cy="1239894"/>
          </a:xfrm>
          <a:noFill/>
        </p:spPr>
        <p:txBody>
          <a:bodyPr>
            <a:noAutofit/>
          </a:bodyPr>
          <a:lstStyle>
            <a:lvl1pPr marL="0" indent="0" algn="l">
              <a:buNone/>
              <a:defRPr sz="4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87733" y="3319976"/>
            <a:ext cx="6887078" cy="3282136"/>
          </a:xfrm>
          <a:prstGeom prst="rect">
            <a:avLst/>
          </a:prstGeom>
        </p:spPr>
      </p:pic>
      <p:cxnSp>
        <p:nvCxnSpPr>
          <p:cNvPr id="14" name="Straight Connector 13"/>
          <p:cNvCxnSpPr/>
          <p:nvPr userDrawn="1"/>
        </p:nvCxnSpPr>
        <p:spPr>
          <a:xfrm>
            <a:off x="1053287" y="345298"/>
            <a:ext cx="0" cy="46843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3"/>
          <p:cNvSpPr>
            <a:spLocks noGrp="1"/>
          </p:cNvSpPr>
          <p:nvPr>
            <p:ph type="body" sz="half" idx="2" hasCustomPrompt="1"/>
          </p:nvPr>
        </p:nvSpPr>
        <p:spPr>
          <a:xfrm>
            <a:off x="1182134" y="400022"/>
            <a:ext cx="3794760" cy="381859"/>
          </a:xfrm>
        </p:spPr>
        <p:txBody>
          <a:bodyPr anchor="t" anchorCtr="0">
            <a:normAutofit/>
          </a:bodyPr>
          <a:lstStyle>
            <a:lvl1pPr marL="0" indent="0" algn="l">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t>
            </a:r>
            <a:r>
              <a:rPr lang="en-US" dirty="0" err="1"/>
              <a:t>mapsforeurope</a:t>
            </a:r>
            <a:endParaRPr lang="en-US" dirty="0"/>
          </a:p>
        </p:txBody>
      </p:sp>
    </p:spTree>
    <p:extLst>
      <p:ext uri="{BB962C8B-B14F-4D97-AF65-F5344CB8AC3E}">
        <p14:creationId xmlns:p14="http://schemas.microsoft.com/office/powerpoint/2010/main" val="352066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Option 1">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937719"/>
            <a:ext cx="11964214" cy="5635144"/>
          </a:xfrm>
          <a:prstGeom prst="rect">
            <a:avLst/>
          </a:prstGeom>
        </p:spPr>
      </p:pic>
      <p:sp>
        <p:nvSpPr>
          <p:cNvPr id="10" name="Rectangle 9"/>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2362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p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83" y="943897"/>
            <a:ext cx="11958849" cy="5632618"/>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63855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Op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51" y="945093"/>
            <a:ext cx="11956312" cy="5631423"/>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57390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Option 4">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52" y="945093"/>
            <a:ext cx="11956309" cy="5631422"/>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57416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Option 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561" y="943897"/>
            <a:ext cx="11951093" cy="5628964"/>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75215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Option 6">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54" y="939579"/>
            <a:ext cx="11956307" cy="5631421"/>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62647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Option 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54" y="939579"/>
            <a:ext cx="11956307" cy="5631421"/>
          </a:xfrm>
          <a:prstGeom prst="rect">
            <a:avLst/>
          </a:prstGeom>
        </p:spPr>
      </p:pic>
      <p:sp>
        <p:nvSpPr>
          <p:cNvPr id="6" name="Rectangle 5"/>
          <p:cNvSpPr/>
          <p:nvPr userDrawn="1"/>
        </p:nvSpPr>
        <p:spPr>
          <a:xfrm>
            <a:off x="-1" y="2198774"/>
            <a:ext cx="11235559" cy="2604453"/>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07071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Option 8">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53" y="941502"/>
            <a:ext cx="11956309" cy="5627574"/>
          </a:xfrm>
          <a:prstGeom prst="rect">
            <a:avLst/>
          </a:prstGeom>
        </p:spPr>
      </p:pic>
      <p:sp>
        <p:nvSpPr>
          <p:cNvPr id="6" name="Rectangle 5"/>
          <p:cNvSpPr/>
          <p:nvPr userDrawn="1"/>
        </p:nvSpPr>
        <p:spPr>
          <a:xfrm>
            <a:off x="0" y="2198775"/>
            <a:ext cx="5675586" cy="2222938"/>
          </a:xfrm>
          <a:prstGeom prst="rect">
            <a:avLst/>
          </a:prstGeom>
          <a:solidFill>
            <a:srgbClr val="1A191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26774" y="2986705"/>
            <a:ext cx="4644316" cy="647079"/>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515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ectangle 10"/>
          <p:cNvSpPr/>
          <p:nvPr userDrawn="1"/>
        </p:nvSpPr>
        <p:spPr>
          <a:xfrm>
            <a:off x="0" y="228600"/>
            <a:ext cx="11966713" cy="63453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526774" y="1331325"/>
            <a:ext cx="10827026" cy="647079"/>
          </a:xfrm>
          <a:prstGeom prst="rect">
            <a:avLst/>
          </a:prstGeom>
        </p:spPr>
        <p:txBody>
          <a:bodyPr vert="horz" lIns="91440" tIns="45720" rIns="91440" bIns="45720" rtlCol="0" anchor="ctr">
            <a:normAutofit/>
          </a:bodyPr>
          <a:lstStyle/>
          <a:p>
            <a:r>
              <a:rPr lang="en-US" dirty="0"/>
              <a:t>Click to edit Master title style</a:t>
            </a:r>
          </a:p>
        </p:txBody>
      </p:sp>
      <p:sp>
        <p:nvSpPr>
          <p:cNvPr id="5" name="Footer Placeholder 4"/>
          <p:cNvSpPr>
            <a:spLocks noGrp="1"/>
          </p:cNvSpPr>
          <p:nvPr>
            <p:ph type="ftr" sz="quarter" idx="3"/>
          </p:nvPr>
        </p:nvSpPr>
        <p:spPr>
          <a:xfrm>
            <a:off x="496957" y="6208850"/>
            <a:ext cx="4114800" cy="365125"/>
          </a:xfrm>
          <a:prstGeom prst="rect">
            <a:avLst/>
          </a:prstGeom>
        </p:spPr>
        <p:txBody>
          <a:bodyPr vert="horz" lIns="91440" tIns="45720" rIns="91440" bIns="45720" rtlCol="0" anchor="ctr"/>
          <a:lstStyle>
            <a:lvl1pPr algn="l">
              <a:defRPr sz="800">
                <a:solidFill>
                  <a:srgbClr val="1A1918"/>
                </a:solidFill>
              </a:defRPr>
            </a:lvl1pPr>
          </a:lstStyle>
          <a:p>
            <a:endParaRPr lang="en-US" dirty="0"/>
          </a:p>
        </p:txBody>
      </p:sp>
      <p:sp>
        <p:nvSpPr>
          <p:cNvPr id="9" name="Rectangle 8"/>
          <p:cNvSpPr/>
          <p:nvPr userDrawn="1"/>
        </p:nvSpPr>
        <p:spPr>
          <a:xfrm>
            <a:off x="0" y="228600"/>
            <a:ext cx="11966713" cy="7156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526774" y="403845"/>
            <a:ext cx="481755" cy="365125"/>
          </a:xfrm>
          <a:prstGeom prst="rect">
            <a:avLst/>
          </a:prstGeom>
        </p:spPr>
        <p:txBody>
          <a:bodyPr vert="horz" lIns="91440" tIns="45720" rIns="91440" bIns="45720" rtlCol="0" anchor="ctr"/>
          <a:lstStyle>
            <a:lvl1pPr algn="l">
              <a:defRPr sz="1800" b="1">
                <a:solidFill>
                  <a:schemeClr val="tx2"/>
                </a:solidFill>
              </a:defRPr>
            </a:lvl1pPr>
          </a:lstStyle>
          <a:p>
            <a:fld id="{00635583-3BE1-624A-8315-C9D40B2597B1}" type="slidenum">
              <a:rPr lang="en-US" smtClean="0"/>
              <a:pPr/>
              <a:t>‹#›</a:t>
            </a:fld>
            <a:endParaRPr lang="en-US" dirty="0"/>
          </a:p>
        </p:txBody>
      </p:sp>
      <p:pic>
        <p:nvPicPr>
          <p:cNvPr id="18" name="Picture 17"/>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0383229" y="121966"/>
            <a:ext cx="1583484" cy="894034"/>
          </a:xfrm>
          <a:prstGeom prst="rect">
            <a:avLst/>
          </a:prstGeom>
        </p:spPr>
      </p:pic>
      <p:sp>
        <p:nvSpPr>
          <p:cNvPr id="24" name="Text Placeholder 23"/>
          <p:cNvSpPr>
            <a:spLocks noGrp="1"/>
          </p:cNvSpPr>
          <p:nvPr>
            <p:ph type="body" idx="1"/>
          </p:nvPr>
        </p:nvSpPr>
        <p:spPr>
          <a:xfrm>
            <a:off x="526774" y="2207004"/>
            <a:ext cx="10827026" cy="3826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89682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a:buNone/>
        <a:tabLst/>
        <a:defRPr sz="2000" kern="1200">
          <a:solidFill>
            <a:srgbClr val="1A1918"/>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rgbClr val="1A1918"/>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33625-2AE8-41B2-AADE-37A70D5F1881}"/>
              </a:ext>
            </a:extLst>
          </p:cNvPr>
          <p:cNvSpPr>
            <a:spLocks noGrp="1"/>
          </p:cNvSpPr>
          <p:nvPr>
            <p:ph type="title"/>
          </p:nvPr>
        </p:nvSpPr>
        <p:spPr>
          <a:xfrm>
            <a:off x="432180" y="2345574"/>
            <a:ext cx="10813889" cy="1406619"/>
          </a:xfrm>
        </p:spPr>
        <p:txBody>
          <a:bodyPr>
            <a:normAutofit fontScale="90000"/>
          </a:bodyPr>
          <a:lstStyle/>
          <a:p>
            <a:r>
              <a:rPr lang="en-GB" dirty="0"/>
              <a:t>Implementing pan-European Services using national INSPIRE services: </a:t>
            </a:r>
            <a:br>
              <a:rPr lang="en-GB" dirty="0"/>
            </a:br>
            <a:r>
              <a:rPr lang="en-GB" dirty="0"/>
              <a:t>Strategic lessons learned</a:t>
            </a:r>
          </a:p>
        </p:txBody>
      </p:sp>
      <p:sp>
        <p:nvSpPr>
          <p:cNvPr id="5" name="TextBox 4">
            <a:extLst>
              <a:ext uri="{FF2B5EF4-FFF2-40B4-BE49-F238E27FC236}">
                <a16:creationId xmlns:a16="http://schemas.microsoft.com/office/drawing/2014/main" id="{D748165E-A373-41ED-BD03-0CB8441E6702}"/>
              </a:ext>
            </a:extLst>
          </p:cNvPr>
          <p:cNvSpPr txBox="1"/>
          <p:nvPr/>
        </p:nvSpPr>
        <p:spPr>
          <a:xfrm>
            <a:off x="515007" y="4217801"/>
            <a:ext cx="4211409" cy="923330"/>
          </a:xfrm>
          <a:prstGeom prst="rect">
            <a:avLst/>
          </a:prstGeom>
          <a:solidFill>
            <a:srgbClr val="FFFF00"/>
          </a:solidFill>
        </p:spPr>
        <p:txBody>
          <a:bodyPr wrap="none" rtlCol="0">
            <a:spAutoFit/>
          </a:bodyPr>
          <a:lstStyle/>
          <a:p>
            <a:r>
              <a:rPr lang="en-GB" dirty="0"/>
              <a:t>Mick Cory, </a:t>
            </a:r>
            <a:br>
              <a:rPr lang="en-GB" dirty="0"/>
            </a:br>
            <a:r>
              <a:rPr lang="en-GB" dirty="0"/>
              <a:t>Secretary General &amp; Executive Director</a:t>
            </a:r>
          </a:p>
          <a:p>
            <a:r>
              <a:rPr lang="en-GB" dirty="0"/>
              <a:t>Helsinki, 23 October 2019</a:t>
            </a:r>
          </a:p>
        </p:txBody>
      </p:sp>
    </p:spTree>
    <p:extLst>
      <p:ext uri="{BB962C8B-B14F-4D97-AF65-F5344CB8AC3E}">
        <p14:creationId xmlns:p14="http://schemas.microsoft.com/office/powerpoint/2010/main" val="3718482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ED63DF4D-24C9-422B-A9C6-B6205C1E98C1}"/>
              </a:ext>
            </a:extLst>
          </p:cNvPr>
          <p:cNvSpPr/>
          <p:nvPr/>
        </p:nvSpPr>
        <p:spPr>
          <a:xfrm>
            <a:off x="94593" y="20320"/>
            <a:ext cx="10941269" cy="6837680"/>
          </a:xfrm>
          <a:prstGeom prst="ellipse">
            <a:avLst/>
          </a:prstGeom>
          <a:blipFill>
            <a:blip r:embed="rId3"/>
            <a:stretch>
              <a:fillRect/>
            </a:stretch>
          </a:blipFill>
          <a:ln w="12700" cap="flat" cmpd="sng" algn="ctr">
            <a:solidFill>
              <a:srgbClr val="4472C4">
                <a:shade val="50000"/>
              </a:srgbClr>
            </a:solidFill>
            <a:prstDash val="solid"/>
            <a:miter lim="800000"/>
          </a:ln>
          <a:effectLst>
            <a:outerShdw blurRad="203200" dist="38100" dir="2700000" sx="102000" sy="102000" algn="tl" rotWithShape="0">
              <a:prstClr val="black">
                <a:alpha val="34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rgbClr val="FF0000"/>
                </a:solidFill>
                <a:effectLst>
                  <a:glow rad="228600">
                    <a:srgbClr val="FFC000">
                      <a:satMod val="175000"/>
                      <a:alpha val="40000"/>
                    </a:srgbClr>
                  </a:glow>
                  <a:outerShdw blurRad="38100" dist="38100" dir="2700000" algn="tl">
                    <a:srgbClr val="000000">
                      <a:alpha val="43137"/>
                    </a:srgbClr>
                  </a:outerShdw>
                </a:effectLst>
                <a:uLnTx/>
                <a:uFillTx/>
                <a:latin typeface="Calibri" panose="020F0502020204030204"/>
                <a:ea typeface="+mn-ea"/>
                <a:cs typeface="+mn-cs"/>
              </a:rPr>
              <a:t>Pan-European </a:t>
            </a:r>
            <a:br>
              <a:rPr kumimoji="0" lang="en-GB" sz="2400" b="1" i="0" u="none" strike="noStrike" kern="0" cap="none" spc="0" normalizeH="0" baseline="0" noProof="0" dirty="0">
                <a:ln>
                  <a:noFill/>
                </a:ln>
                <a:solidFill>
                  <a:srgbClr val="FF0000"/>
                </a:solidFill>
                <a:effectLst>
                  <a:glow rad="228600">
                    <a:srgbClr val="FFC000">
                      <a:satMod val="175000"/>
                      <a:alpha val="40000"/>
                    </a:srgbClr>
                  </a:glow>
                  <a:outerShdw blurRad="38100" dist="38100" dir="2700000" algn="tl">
                    <a:srgbClr val="000000">
                      <a:alpha val="43137"/>
                    </a:srgbClr>
                  </a:outerShdw>
                </a:effectLst>
                <a:uLnTx/>
                <a:uFillTx/>
                <a:latin typeface="Calibri" panose="020F0502020204030204"/>
                <a:ea typeface="+mn-ea"/>
                <a:cs typeface="+mn-cs"/>
              </a:rPr>
            </a:br>
            <a:r>
              <a:rPr kumimoji="0" lang="en-GB" sz="2400" b="1" i="0" u="none" strike="noStrike" kern="0" cap="none" spc="0" normalizeH="0" baseline="0" noProof="0" dirty="0">
                <a:ln>
                  <a:noFill/>
                </a:ln>
                <a:solidFill>
                  <a:srgbClr val="FF0000"/>
                </a:solidFill>
                <a:effectLst>
                  <a:glow rad="228600">
                    <a:srgbClr val="FFC000">
                      <a:satMod val="175000"/>
                      <a:alpha val="40000"/>
                    </a:srgbClr>
                  </a:glow>
                  <a:outerShdw blurRad="38100" dist="38100" dir="2700000" algn="tl">
                    <a:srgbClr val="000000">
                      <a:alpha val="43137"/>
                    </a:srgbClr>
                  </a:outerShdw>
                </a:effectLst>
                <a:uLnTx/>
                <a:uFillTx/>
                <a:latin typeface="Calibri" panose="020F0502020204030204"/>
                <a:ea typeface="+mn-ea"/>
                <a:cs typeface="+mn-cs"/>
              </a:rPr>
              <a:t>authoritative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srgbClr val="FF0000"/>
                </a:solidFill>
                <a:effectLst>
                  <a:glow rad="228600">
                    <a:srgbClr val="FFC000">
                      <a:satMod val="175000"/>
                      <a:alpha val="40000"/>
                    </a:srgbClr>
                  </a:glow>
                  <a:outerShdw blurRad="38100" dist="38100" dir="2700000" algn="tl">
                    <a:srgbClr val="000000">
                      <a:alpha val="43137"/>
                    </a:srgbClr>
                  </a:outerShdw>
                </a:effectLst>
                <a:uLnTx/>
                <a:uFillTx/>
                <a:latin typeface="Calibri" panose="020F0502020204030204"/>
                <a:ea typeface="+mn-ea"/>
                <a:cs typeface="+mn-cs"/>
              </a:rPr>
              <a:t>geospatial data </a:t>
            </a:r>
            <a:br>
              <a:rPr kumimoji="0" lang="en-GB" sz="2400" b="1" i="0" u="none" strike="noStrike" kern="0" cap="none" spc="0" normalizeH="0" baseline="0" noProof="0" dirty="0">
                <a:ln>
                  <a:noFill/>
                </a:ln>
                <a:solidFill>
                  <a:srgbClr val="FF0000"/>
                </a:solidFill>
                <a:effectLst>
                  <a:glow rad="228600">
                    <a:srgbClr val="FFC000">
                      <a:satMod val="175000"/>
                      <a:alpha val="40000"/>
                    </a:srgbClr>
                  </a:glow>
                  <a:outerShdw blurRad="38100" dist="38100" dir="2700000" algn="tl">
                    <a:srgbClr val="000000">
                      <a:alpha val="43137"/>
                    </a:srgbClr>
                  </a:outerShdw>
                </a:effectLst>
                <a:uLnTx/>
                <a:uFillTx/>
                <a:latin typeface="Calibri" panose="020F0502020204030204"/>
                <a:ea typeface="+mn-ea"/>
                <a:cs typeface="+mn-cs"/>
              </a:rPr>
            </a:br>
            <a:r>
              <a:rPr kumimoji="0" lang="en-GB" sz="2400" b="1" i="0" u="none" strike="noStrike" kern="0" cap="none" spc="0" normalizeH="0" baseline="0" noProof="0" dirty="0">
                <a:ln>
                  <a:noFill/>
                </a:ln>
                <a:solidFill>
                  <a:srgbClr val="FF0000"/>
                </a:solidFill>
                <a:effectLst>
                  <a:glow rad="228600">
                    <a:srgbClr val="FFC000">
                      <a:satMod val="175000"/>
                      <a:alpha val="40000"/>
                    </a:srgbClr>
                  </a:glow>
                  <a:outerShdw blurRad="38100" dist="38100" dir="2700000" algn="tl">
                    <a:srgbClr val="000000">
                      <a:alpha val="43137"/>
                    </a:srgbClr>
                  </a:outerShdw>
                </a:effectLst>
                <a:uLnTx/>
                <a:uFillTx/>
                <a:latin typeface="Calibri" panose="020F0502020204030204"/>
                <a:ea typeface="+mn-ea"/>
                <a:cs typeface="+mn-cs"/>
              </a:rPr>
              <a:t>and services</a:t>
            </a:r>
          </a:p>
        </p:txBody>
      </p:sp>
      <p:cxnSp>
        <p:nvCxnSpPr>
          <p:cNvPr id="26" name="Straight Arrow Connector 25">
            <a:extLst>
              <a:ext uri="{FF2B5EF4-FFF2-40B4-BE49-F238E27FC236}">
                <a16:creationId xmlns:a16="http://schemas.microsoft.com/office/drawing/2014/main" id="{45590952-FD53-48AA-888A-07A3653E8106}"/>
              </a:ext>
            </a:extLst>
          </p:cNvPr>
          <p:cNvCxnSpPr>
            <a:cxnSpLocks/>
            <a:stCxn id="21" idx="4"/>
            <a:endCxn id="25" idx="0"/>
          </p:cNvCxnSpPr>
          <p:nvPr/>
        </p:nvCxnSpPr>
        <p:spPr>
          <a:xfrm>
            <a:off x="5547360" y="2042160"/>
            <a:ext cx="2540" cy="523239"/>
          </a:xfrm>
          <a:prstGeom prst="straightConnector1">
            <a:avLst/>
          </a:prstGeom>
          <a:noFill/>
          <a:ln w="50800" cap="flat" cmpd="sng" algn="ctr">
            <a:solidFill>
              <a:sysClr val="windowText" lastClr="000000"/>
            </a:solidFill>
            <a:prstDash val="solid"/>
            <a:miter lim="800000"/>
            <a:tailEnd type="triangle"/>
          </a:ln>
          <a:effectLst/>
        </p:spPr>
      </p:cxnSp>
      <p:cxnSp>
        <p:nvCxnSpPr>
          <p:cNvPr id="27" name="Straight Arrow Connector 26">
            <a:extLst>
              <a:ext uri="{FF2B5EF4-FFF2-40B4-BE49-F238E27FC236}">
                <a16:creationId xmlns:a16="http://schemas.microsoft.com/office/drawing/2014/main" id="{69BC7FAC-2772-4F96-A219-BB3EE4CAE130}"/>
              </a:ext>
            </a:extLst>
          </p:cNvPr>
          <p:cNvCxnSpPr>
            <a:cxnSpLocks/>
            <a:stCxn id="22" idx="2"/>
            <a:endCxn id="25" idx="6"/>
          </p:cNvCxnSpPr>
          <p:nvPr/>
        </p:nvCxnSpPr>
        <p:spPr>
          <a:xfrm flipH="1" flipV="1">
            <a:off x="6904245" y="3428999"/>
            <a:ext cx="700517" cy="1"/>
          </a:xfrm>
          <a:prstGeom prst="straightConnector1">
            <a:avLst/>
          </a:prstGeom>
          <a:noFill/>
          <a:ln w="5080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E492CFFD-8E5D-439C-96D2-E83A9D4985DF}"/>
              </a:ext>
            </a:extLst>
          </p:cNvPr>
          <p:cNvCxnSpPr>
            <a:cxnSpLocks/>
            <a:stCxn id="23" idx="0"/>
            <a:endCxn id="25" idx="4"/>
          </p:cNvCxnSpPr>
          <p:nvPr/>
        </p:nvCxnSpPr>
        <p:spPr>
          <a:xfrm flipV="1">
            <a:off x="5547360" y="4292599"/>
            <a:ext cx="2540" cy="523241"/>
          </a:xfrm>
          <a:prstGeom prst="straightConnector1">
            <a:avLst/>
          </a:prstGeom>
          <a:noFill/>
          <a:ln w="50800" cap="flat" cmpd="sng" algn="ctr">
            <a:solidFill>
              <a:sysClr val="windowText" lastClr="000000"/>
            </a:solidFill>
            <a:prstDash val="solid"/>
            <a:miter lim="800000"/>
            <a:tailEnd type="triangle"/>
          </a:ln>
          <a:effectLst/>
        </p:spPr>
      </p:cxnSp>
      <p:cxnSp>
        <p:nvCxnSpPr>
          <p:cNvPr id="29" name="Straight Arrow Connector 28">
            <a:extLst>
              <a:ext uri="{FF2B5EF4-FFF2-40B4-BE49-F238E27FC236}">
                <a16:creationId xmlns:a16="http://schemas.microsoft.com/office/drawing/2014/main" id="{7B42819D-4A8D-473C-870B-594CA5FE5059}"/>
              </a:ext>
            </a:extLst>
          </p:cNvPr>
          <p:cNvCxnSpPr>
            <a:cxnSpLocks/>
            <a:stCxn id="24" idx="6"/>
            <a:endCxn id="25" idx="2"/>
          </p:cNvCxnSpPr>
          <p:nvPr/>
        </p:nvCxnSpPr>
        <p:spPr>
          <a:xfrm flipV="1">
            <a:off x="3495038" y="3428999"/>
            <a:ext cx="700516" cy="1"/>
          </a:xfrm>
          <a:prstGeom prst="straightConnector1">
            <a:avLst/>
          </a:prstGeom>
          <a:noFill/>
          <a:ln w="50800" cap="flat" cmpd="sng" algn="ctr">
            <a:solidFill>
              <a:sysClr val="windowText" lastClr="000000"/>
            </a:solidFill>
            <a:prstDash val="solid"/>
            <a:miter lim="800000"/>
            <a:tailEnd type="triangle"/>
          </a:ln>
          <a:effectLst/>
        </p:spPr>
      </p:cxnSp>
      <p:sp>
        <p:nvSpPr>
          <p:cNvPr id="22" name="Oval 21">
            <a:extLst>
              <a:ext uri="{FF2B5EF4-FFF2-40B4-BE49-F238E27FC236}">
                <a16:creationId xmlns:a16="http://schemas.microsoft.com/office/drawing/2014/main" id="{5B545B71-F3F5-4B84-B192-BE96C2111442}"/>
              </a:ext>
            </a:extLst>
          </p:cNvPr>
          <p:cNvSpPr/>
          <p:nvPr/>
        </p:nvSpPr>
        <p:spPr>
          <a:xfrm>
            <a:off x="7604762" y="2499360"/>
            <a:ext cx="2184400" cy="1859280"/>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Calibri" panose="020F0502020204030204"/>
                <a:ea typeface="+mn-ea"/>
                <a:cs typeface="+mn-cs"/>
              </a:rPr>
              <a:t>Technical</a:t>
            </a:r>
          </a:p>
        </p:txBody>
      </p:sp>
      <p:sp>
        <p:nvSpPr>
          <p:cNvPr id="24" name="Oval 23">
            <a:extLst>
              <a:ext uri="{FF2B5EF4-FFF2-40B4-BE49-F238E27FC236}">
                <a16:creationId xmlns:a16="http://schemas.microsoft.com/office/drawing/2014/main" id="{5A5CCC1A-A90F-4AA3-92BC-D6F2D0A6CFC2}"/>
              </a:ext>
            </a:extLst>
          </p:cNvPr>
          <p:cNvSpPr/>
          <p:nvPr/>
        </p:nvSpPr>
        <p:spPr>
          <a:xfrm>
            <a:off x="1310638" y="2499360"/>
            <a:ext cx="2184400" cy="185928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Calibri" panose="020F0502020204030204"/>
                <a:ea typeface="+mn-ea"/>
                <a:cs typeface="+mn-cs"/>
              </a:rPr>
              <a:t>Legal</a:t>
            </a:r>
          </a:p>
        </p:txBody>
      </p:sp>
      <p:sp>
        <p:nvSpPr>
          <p:cNvPr id="21" name="Oval 20">
            <a:extLst>
              <a:ext uri="{FF2B5EF4-FFF2-40B4-BE49-F238E27FC236}">
                <a16:creationId xmlns:a16="http://schemas.microsoft.com/office/drawing/2014/main" id="{74808D7D-B3F2-49FB-8C47-D9873480230E}"/>
              </a:ext>
            </a:extLst>
          </p:cNvPr>
          <p:cNvSpPr/>
          <p:nvPr/>
        </p:nvSpPr>
        <p:spPr>
          <a:xfrm>
            <a:off x="4455160" y="182880"/>
            <a:ext cx="2184400" cy="1859280"/>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Calibri" panose="020F0502020204030204"/>
                <a:ea typeface="+mn-ea"/>
                <a:cs typeface="+mn-cs"/>
              </a:rPr>
              <a:t>Policy</a:t>
            </a:r>
          </a:p>
        </p:txBody>
      </p:sp>
      <p:sp>
        <p:nvSpPr>
          <p:cNvPr id="23" name="Oval 22">
            <a:extLst>
              <a:ext uri="{FF2B5EF4-FFF2-40B4-BE49-F238E27FC236}">
                <a16:creationId xmlns:a16="http://schemas.microsoft.com/office/drawing/2014/main" id="{6B38AF8B-D61A-42FE-9ADA-E989800C5D5C}"/>
              </a:ext>
            </a:extLst>
          </p:cNvPr>
          <p:cNvSpPr/>
          <p:nvPr/>
        </p:nvSpPr>
        <p:spPr>
          <a:xfrm>
            <a:off x="4455160" y="4815840"/>
            <a:ext cx="2184400" cy="1859280"/>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Calibri" panose="020F0502020204030204"/>
                <a:ea typeface="+mn-ea"/>
                <a:cs typeface="+mn-cs"/>
              </a:rPr>
              <a:t>Financial</a:t>
            </a:r>
          </a:p>
        </p:txBody>
      </p:sp>
      <p:sp>
        <p:nvSpPr>
          <p:cNvPr id="25" name="Oval 24">
            <a:extLst>
              <a:ext uri="{FF2B5EF4-FFF2-40B4-BE49-F238E27FC236}">
                <a16:creationId xmlns:a16="http://schemas.microsoft.com/office/drawing/2014/main" id="{11C3ADD5-EFAB-43B0-8B16-9D6F399A1529}"/>
              </a:ext>
            </a:extLst>
          </p:cNvPr>
          <p:cNvSpPr/>
          <p:nvPr/>
        </p:nvSpPr>
        <p:spPr>
          <a:xfrm>
            <a:off x="4195554" y="2565399"/>
            <a:ext cx="2708691" cy="1727200"/>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Calibri" panose="020F0502020204030204"/>
                <a:ea typeface="+mn-ea"/>
                <a:cs typeface="+mn-cs"/>
              </a:rPr>
              <a:t>Sustainable Services</a:t>
            </a:r>
          </a:p>
        </p:txBody>
      </p:sp>
      <p:sp>
        <p:nvSpPr>
          <p:cNvPr id="31" name="Oval 30">
            <a:extLst>
              <a:ext uri="{FF2B5EF4-FFF2-40B4-BE49-F238E27FC236}">
                <a16:creationId xmlns:a16="http://schemas.microsoft.com/office/drawing/2014/main" id="{543F01C7-069D-46CD-8D94-9C6373743973}"/>
              </a:ext>
            </a:extLst>
          </p:cNvPr>
          <p:cNvSpPr/>
          <p:nvPr/>
        </p:nvSpPr>
        <p:spPr>
          <a:xfrm>
            <a:off x="7769924" y="478965"/>
            <a:ext cx="4229930" cy="6196155"/>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prstClr val="white"/>
                </a:solidFill>
                <a:effectLst/>
                <a:uLnTx/>
                <a:uFillTx/>
                <a:latin typeface="Calibri" panose="020F0502020204030204"/>
                <a:ea typeface="+mn-ea"/>
                <a:cs typeface="+mn-cs"/>
              </a:rPr>
              <a:t>Technical</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630238"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white"/>
                </a:solidFill>
                <a:effectLst/>
                <a:uLnTx/>
                <a:uFillTx/>
                <a:latin typeface="Calibri" panose="020F0502020204030204"/>
                <a:ea typeface="+mn-ea"/>
                <a:cs typeface="+mn-cs"/>
              </a:rPr>
              <a:t>Data model interpretation</a:t>
            </a:r>
          </a:p>
          <a:p>
            <a:pPr marL="630238"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white"/>
                </a:solidFill>
                <a:effectLst/>
                <a:uLnTx/>
                <a:uFillTx/>
                <a:latin typeface="Calibri" panose="020F0502020204030204"/>
                <a:ea typeface="+mn-ea"/>
                <a:cs typeface="+mn-cs"/>
              </a:rPr>
              <a:t>Complex data schema</a:t>
            </a:r>
          </a:p>
          <a:p>
            <a:pPr marL="630238"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white"/>
                </a:solidFill>
                <a:effectLst/>
                <a:uLnTx/>
                <a:uFillTx/>
                <a:latin typeface="Calibri" panose="020F0502020204030204"/>
                <a:ea typeface="+mn-ea"/>
                <a:cs typeface="+mn-cs"/>
              </a:rPr>
              <a:t>Client software issues</a:t>
            </a:r>
          </a:p>
          <a:p>
            <a:pPr marL="630238"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white"/>
                </a:solidFill>
                <a:effectLst/>
                <a:uLnTx/>
                <a:uFillTx/>
                <a:latin typeface="Calibri" panose="020F0502020204030204"/>
                <a:ea typeface="+mn-ea"/>
                <a:cs typeface="+mn-cs"/>
              </a:rPr>
              <a:t>Version control</a:t>
            </a:r>
          </a:p>
          <a:p>
            <a:pPr marL="630238"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white"/>
                </a:solidFill>
                <a:effectLst/>
                <a:uLnTx/>
                <a:uFillTx/>
                <a:latin typeface="Calibri" panose="020F0502020204030204"/>
                <a:ea typeface="+mn-ea"/>
                <a:cs typeface="+mn-cs"/>
              </a:rPr>
              <a:t>Infrastructure (Centralised vs distributed)</a:t>
            </a:r>
          </a:p>
          <a:p>
            <a:pPr marL="630238"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white"/>
                </a:solidFill>
                <a:effectLst/>
                <a:uLnTx/>
                <a:uFillTx/>
                <a:latin typeface="Calibri" panose="020F0502020204030204"/>
                <a:ea typeface="+mn-ea"/>
                <a:cs typeface="+mn-cs"/>
              </a:rPr>
              <a:t>Data Content!</a:t>
            </a:r>
          </a:p>
        </p:txBody>
      </p:sp>
      <p:sp>
        <p:nvSpPr>
          <p:cNvPr id="32" name="Oval 31">
            <a:extLst>
              <a:ext uri="{FF2B5EF4-FFF2-40B4-BE49-F238E27FC236}">
                <a16:creationId xmlns:a16="http://schemas.microsoft.com/office/drawing/2014/main" id="{F14F3EF8-D2C7-470A-8EFA-89820A8BED04}"/>
              </a:ext>
            </a:extLst>
          </p:cNvPr>
          <p:cNvSpPr/>
          <p:nvPr/>
        </p:nvSpPr>
        <p:spPr>
          <a:xfrm>
            <a:off x="187717" y="459406"/>
            <a:ext cx="4264902" cy="6215714"/>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prstClr val="black"/>
                </a:solidFill>
                <a:effectLst/>
                <a:uLnTx/>
                <a:uFillTx/>
                <a:latin typeface="Calibri" panose="020F0502020204030204"/>
                <a:ea typeface="+mn-ea"/>
                <a:cs typeface="+mn-cs"/>
              </a:rPr>
              <a:t>Legal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Multiple legal jurisdictions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Centralised licensing framework vs national requirements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Multiple agreements required</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Impact of Open Data Psi Directive?</a:t>
            </a:r>
          </a:p>
        </p:txBody>
      </p:sp>
      <p:sp>
        <p:nvSpPr>
          <p:cNvPr id="34" name="Oval 33">
            <a:extLst>
              <a:ext uri="{FF2B5EF4-FFF2-40B4-BE49-F238E27FC236}">
                <a16:creationId xmlns:a16="http://schemas.microsoft.com/office/drawing/2014/main" id="{44DC422E-D8EE-4489-96CB-73609F5128D6}"/>
              </a:ext>
            </a:extLst>
          </p:cNvPr>
          <p:cNvSpPr/>
          <p:nvPr/>
        </p:nvSpPr>
        <p:spPr>
          <a:xfrm>
            <a:off x="2963917" y="66039"/>
            <a:ext cx="5733047" cy="3875340"/>
          </a:xfrm>
          <a:prstGeom prst="ellipse">
            <a:avLst/>
          </a:prstGeom>
          <a:solidFill>
            <a:srgbClr val="ED7D31">
              <a:lumMod val="20000"/>
              <a:lumOff val="80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Policy</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Different National data policy regimes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Different interpretations of privacy</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Government data policy differs (</a:t>
            </a:r>
            <a:r>
              <a:rPr kumimoji="0" lang="en-GB" sz="2400" b="0" i="0" u="none" strike="noStrike" kern="0" cap="none" spc="0" normalizeH="0" baseline="0" noProof="0" dirty="0" err="1">
                <a:ln>
                  <a:noFill/>
                </a:ln>
                <a:solidFill>
                  <a:prstClr val="black"/>
                </a:solidFill>
                <a:effectLst/>
                <a:uLnTx/>
                <a:uFillTx/>
                <a:latin typeface="Calibri" panose="020F0502020204030204"/>
                <a:ea typeface="+mn-ea"/>
                <a:cs typeface="+mn-cs"/>
              </a:rPr>
              <a:t>eg</a:t>
            </a: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 Open Data)</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Impact of Open data PSI Directive?</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8A4B5CBF-2792-4697-A605-ED1025ADEC35}"/>
              </a:ext>
            </a:extLst>
          </p:cNvPr>
          <p:cNvSpPr>
            <a:spLocks noGrp="1"/>
          </p:cNvSpPr>
          <p:nvPr>
            <p:ph type="body" sz="half" idx="2"/>
          </p:nvPr>
        </p:nvSpPr>
        <p:spPr/>
        <p:txBody>
          <a:bodyPr/>
          <a:lstStyle/>
          <a:p>
            <a:r>
              <a:rPr lang="en-GB" dirty="0">
                <a:solidFill>
                  <a:srgbClr val="FFFF00"/>
                </a:solidFill>
                <a:latin typeface="Calibri" panose="020F0502020204030204"/>
              </a:rPr>
              <a:t>ISSUES to be resolved</a:t>
            </a:r>
          </a:p>
          <a:p>
            <a:endParaRPr lang="en-GB" dirty="0"/>
          </a:p>
        </p:txBody>
      </p:sp>
      <p:sp>
        <p:nvSpPr>
          <p:cNvPr id="96" name="Slide Number Placeholder 95">
            <a:extLst>
              <a:ext uri="{FF2B5EF4-FFF2-40B4-BE49-F238E27FC236}">
                <a16:creationId xmlns:a16="http://schemas.microsoft.com/office/drawing/2014/main" id="{E4839B44-4F2F-4A60-8B2C-357FA2583434}"/>
              </a:ext>
            </a:extLst>
          </p:cNvPr>
          <p:cNvSpPr>
            <a:spLocks noGrp="1"/>
          </p:cNvSpPr>
          <p:nvPr>
            <p:ph type="sldNum" sz="quarter" idx="12"/>
          </p:nvPr>
        </p:nvSpPr>
        <p:spPr/>
        <p:txBody>
          <a:bodyPr/>
          <a:lstStyle/>
          <a:p>
            <a:fld id="{00635583-3BE1-624A-8315-C9D40B2597B1}" type="slidenum">
              <a:rPr lang="en-US" smtClean="0"/>
              <a:t>2</a:t>
            </a:fld>
            <a:endParaRPr lang="en-US" dirty="0"/>
          </a:p>
        </p:txBody>
      </p:sp>
      <p:sp>
        <p:nvSpPr>
          <p:cNvPr id="33" name="Oval 32">
            <a:extLst>
              <a:ext uri="{FF2B5EF4-FFF2-40B4-BE49-F238E27FC236}">
                <a16:creationId xmlns:a16="http://schemas.microsoft.com/office/drawing/2014/main" id="{7A961EAA-AFBA-4CDB-AD7E-5DB63295FACD}"/>
              </a:ext>
            </a:extLst>
          </p:cNvPr>
          <p:cNvSpPr/>
          <p:nvPr/>
        </p:nvSpPr>
        <p:spPr>
          <a:xfrm>
            <a:off x="3059642" y="2962340"/>
            <a:ext cx="5733047" cy="3875340"/>
          </a:xfrm>
          <a:prstGeom prst="ellipse">
            <a:avLst/>
          </a:prstGeom>
          <a:solidFill>
            <a:srgbClr val="70AD47">
              <a:lumMod val="20000"/>
              <a:lumOff val="80000"/>
            </a:srgbClr>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Financial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rPr>
              <a:t>Sustainability</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81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fltVal val="0"/>
                                          </p:val>
                                        </p:tav>
                                        <p:tav tm="100000">
                                          <p:val>
                                            <p:strVal val="#ppt_h"/>
                                          </p:val>
                                        </p:tav>
                                      </p:tavLst>
                                    </p:anim>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1" grpId="0" animBg="1"/>
      <p:bldP spid="23" grpId="0" animBg="1"/>
      <p:bldP spid="31" grpId="0" animBg="1"/>
      <p:bldP spid="32" grpId="0" animBg="1"/>
      <p:bldP spid="34"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5EF891-0225-4DDA-BFDB-16DF4BF16BA0}"/>
              </a:ext>
            </a:extLst>
          </p:cNvPr>
          <p:cNvSpPr>
            <a:spLocks noGrp="1"/>
          </p:cNvSpPr>
          <p:nvPr>
            <p:ph type="title"/>
          </p:nvPr>
        </p:nvSpPr>
        <p:spPr/>
        <p:txBody>
          <a:bodyPr/>
          <a:lstStyle/>
          <a:p>
            <a:r>
              <a:rPr lang="en-GB" dirty="0"/>
              <a:t>Sustainability</a:t>
            </a:r>
          </a:p>
        </p:txBody>
      </p:sp>
      <p:sp>
        <p:nvSpPr>
          <p:cNvPr id="9" name="Text Placeholder 8">
            <a:extLst>
              <a:ext uri="{FF2B5EF4-FFF2-40B4-BE49-F238E27FC236}">
                <a16:creationId xmlns:a16="http://schemas.microsoft.com/office/drawing/2014/main" id="{A21C914E-D448-41BD-B3D5-4E8E419EB78C}"/>
              </a:ext>
            </a:extLst>
          </p:cNvPr>
          <p:cNvSpPr>
            <a:spLocks noGrp="1"/>
          </p:cNvSpPr>
          <p:nvPr>
            <p:ph type="body" sz="quarter" idx="13"/>
          </p:nvPr>
        </p:nvSpPr>
        <p:spPr/>
        <p:txBody>
          <a:bodyPr/>
          <a:lstStyle/>
          <a:p>
            <a:r>
              <a:rPr lang="en-GB" dirty="0"/>
              <a:t>Who pays?</a:t>
            </a:r>
          </a:p>
          <a:p>
            <a:r>
              <a:rPr lang="en-GB" dirty="0"/>
              <a:t>Who manages / coordinates?</a:t>
            </a:r>
          </a:p>
          <a:p>
            <a:r>
              <a:rPr lang="en-GB" dirty="0"/>
              <a:t>Organisation and leadership?</a:t>
            </a:r>
          </a:p>
        </p:txBody>
      </p:sp>
      <p:sp>
        <p:nvSpPr>
          <p:cNvPr id="8" name="Text Placeholder 7">
            <a:extLst>
              <a:ext uri="{FF2B5EF4-FFF2-40B4-BE49-F238E27FC236}">
                <a16:creationId xmlns:a16="http://schemas.microsoft.com/office/drawing/2014/main" id="{97AF8C83-EA26-43A4-9DC4-DAD6E6B5C598}"/>
              </a:ext>
            </a:extLst>
          </p:cNvPr>
          <p:cNvSpPr>
            <a:spLocks noGrp="1"/>
          </p:cNvSpPr>
          <p:nvPr>
            <p:ph type="body" sz="half" idx="2"/>
          </p:nvPr>
        </p:nvSpPr>
        <p:spPr/>
        <p:txBody>
          <a:bodyPr/>
          <a:lstStyle/>
          <a:p>
            <a:r>
              <a:rPr lang="en-GB" dirty="0"/>
              <a:t>Lessons Learned</a:t>
            </a:r>
          </a:p>
        </p:txBody>
      </p:sp>
      <p:sp>
        <p:nvSpPr>
          <p:cNvPr id="10" name="Arrow: Right 9">
            <a:extLst>
              <a:ext uri="{FF2B5EF4-FFF2-40B4-BE49-F238E27FC236}">
                <a16:creationId xmlns:a16="http://schemas.microsoft.com/office/drawing/2014/main" id="{92D7E6FE-94C9-46EB-B81D-29DE0B00B336}"/>
              </a:ext>
            </a:extLst>
          </p:cNvPr>
          <p:cNvSpPr/>
          <p:nvPr/>
        </p:nvSpPr>
        <p:spPr>
          <a:xfrm>
            <a:off x="3519347" y="4581593"/>
            <a:ext cx="6348248" cy="157654"/>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D1104A2-B6CF-4125-A1D4-224C607EDA33}"/>
              </a:ext>
            </a:extLst>
          </p:cNvPr>
          <p:cNvSpPr/>
          <p:nvPr/>
        </p:nvSpPr>
        <p:spPr>
          <a:xfrm>
            <a:off x="4358415" y="3054245"/>
            <a:ext cx="4918842" cy="2929868"/>
          </a:xfrm>
          <a:prstGeom prst="rect">
            <a:avLst/>
          </a:prstGeom>
          <a:solidFill>
            <a:srgbClr val="FFFF00">
              <a:alpha val="13000"/>
            </a:srgbClr>
          </a:solidFill>
          <a:ln w="12700" cap="flat" cmpd="sng" algn="ctr">
            <a:solidFill>
              <a:srgbClr val="4472C4">
                <a:shade val="50000"/>
              </a:srgbClr>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rgbClr val="FF0000"/>
                </a:solidFill>
                <a:effectLst/>
                <a:uLnTx/>
                <a:uFillTx/>
                <a:latin typeface="Calibri" panose="020F0502020204030204"/>
                <a:ea typeface="+mn-ea"/>
                <a:cs typeface="+mn-cs"/>
              </a:rPr>
              <a:t>Organisation</a:t>
            </a:r>
          </a:p>
        </p:txBody>
      </p:sp>
      <p:sp>
        <p:nvSpPr>
          <p:cNvPr id="12" name="TextBox 11">
            <a:extLst>
              <a:ext uri="{FF2B5EF4-FFF2-40B4-BE49-F238E27FC236}">
                <a16:creationId xmlns:a16="http://schemas.microsoft.com/office/drawing/2014/main" id="{81808A3D-D572-4D38-9F3A-40C31DE629D4}"/>
              </a:ext>
            </a:extLst>
          </p:cNvPr>
          <p:cNvSpPr txBox="1"/>
          <p:nvPr/>
        </p:nvSpPr>
        <p:spPr>
          <a:xfrm>
            <a:off x="4595150" y="4443535"/>
            <a:ext cx="881973" cy="400110"/>
          </a:xfrm>
          <a:prstGeom prst="rect">
            <a:avLst/>
          </a:prstGeom>
          <a:solidFill>
            <a:srgbClr val="FFFF00"/>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black"/>
                </a:solidFill>
                <a:effectLst/>
                <a:uLnTx/>
                <a:uFillTx/>
                <a:latin typeface="Calibri" panose="020F0502020204030204"/>
              </a:rPr>
              <a:t>Supply</a:t>
            </a:r>
          </a:p>
        </p:txBody>
      </p:sp>
      <p:sp>
        <p:nvSpPr>
          <p:cNvPr id="13" name="TextBox 12">
            <a:extLst>
              <a:ext uri="{FF2B5EF4-FFF2-40B4-BE49-F238E27FC236}">
                <a16:creationId xmlns:a16="http://schemas.microsoft.com/office/drawing/2014/main" id="{9A7D6082-51BB-469F-83DE-B1582362B95D}"/>
              </a:ext>
            </a:extLst>
          </p:cNvPr>
          <p:cNvSpPr txBox="1"/>
          <p:nvPr/>
        </p:nvSpPr>
        <p:spPr>
          <a:xfrm>
            <a:off x="5941768" y="4442112"/>
            <a:ext cx="1334083" cy="400110"/>
          </a:xfrm>
          <a:prstGeom prst="rect">
            <a:avLst/>
          </a:prstGeom>
          <a:solidFill>
            <a:srgbClr val="FFFF00"/>
          </a:solidFill>
          <a:ln>
            <a:solidFill>
              <a:sysClr val="windowText" lastClr="000000"/>
            </a:solidFill>
          </a:ln>
        </p:spPr>
        <p:txBody>
          <a:bodyPr wrap="square" rtlCol="0">
            <a:spAutoFit/>
          </a:bodyPr>
          <a:lstStyle>
            <a:defPPr>
              <a:defRPr lang="en-US"/>
            </a:def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black"/>
                </a:solidFill>
                <a:effectLst/>
                <a:uLnTx/>
                <a:uFillTx/>
                <a:latin typeface="Calibri" panose="020F0502020204030204"/>
              </a:rPr>
              <a:t>Integration</a:t>
            </a:r>
          </a:p>
        </p:txBody>
      </p:sp>
      <p:sp>
        <p:nvSpPr>
          <p:cNvPr id="14" name="TextBox 13">
            <a:extLst>
              <a:ext uri="{FF2B5EF4-FFF2-40B4-BE49-F238E27FC236}">
                <a16:creationId xmlns:a16="http://schemas.microsoft.com/office/drawing/2014/main" id="{F7D62044-AA84-49B3-A4CA-3AE55CCA43D7}"/>
              </a:ext>
            </a:extLst>
          </p:cNvPr>
          <p:cNvSpPr txBox="1"/>
          <p:nvPr/>
        </p:nvSpPr>
        <p:spPr>
          <a:xfrm>
            <a:off x="7573503" y="4443535"/>
            <a:ext cx="1419299" cy="400110"/>
          </a:xfrm>
          <a:prstGeom prst="rect">
            <a:avLst/>
          </a:prstGeom>
          <a:solidFill>
            <a:srgbClr val="FFFF00"/>
          </a:solidFill>
          <a:ln>
            <a:solidFill>
              <a:sysClr val="windowText" lastClr="000000"/>
            </a:solidFill>
          </a:ln>
        </p:spPr>
        <p:txBody>
          <a:bodyPr wrap="square" rtlCol="0">
            <a:spAutoFit/>
          </a:bodyPr>
          <a:lstStyle>
            <a:defPPr>
              <a:defRPr lang="en-US"/>
            </a:def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black"/>
                </a:solidFill>
                <a:effectLst/>
                <a:uLnTx/>
                <a:uFillTx/>
                <a:latin typeface="Calibri" panose="020F0502020204030204"/>
              </a:rPr>
              <a:t>Distribution</a:t>
            </a:r>
          </a:p>
        </p:txBody>
      </p:sp>
      <p:sp>
        <p:nvSpPr>
          <p:cNvPr id="15" name="Oval 14">
            <a:extLst>
              <a:ext uri="{FF2B5EF4-FFF2-40B4-BE49-F238E27FC236}">
                <a16:creationId xmlns:a16="http://schemas.microsoft.com/office/drawing/2014/main" id="{879DCEB1-D609-44C4-8B5C-31B56DB47B44}"/>
              </a:ext>
            </a:extLst>
          </p:cNvPr>
          <p:cNvSpPr/>
          <p:nvPr/>
        </p:nvSpPr>
        <p:spPr>
          <a:xfrm>
            <a:off x="10034864" y="3054245"/>
            <a:ext cx="1823668" cy="316361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white"/>
                </a:solidFill>
                <a:effectLst/>
                <a:uLnTx/>
                <a:uFillTx/>
                <a:latin typeface="Calibri" panose="020F0502020204030204"/>
                <a:ea typeface="+mn-ea"/>
                <a:cs typeface="+mn-cs"/>
              </a:rPr>
              <a:t>Dataset / service user</a:t>
            </a:r>
          </a:p>
        </p:txBody>
      </p:sp>
      <p:sp>
        <p:nvSpPr>
          <p:cNvPr id="16" name="Oval 15">
            <a:extLst>
              <a:ext uri="{FF2B5EF4-FFF2-40B4-BE49-F238E27FC236}">
                <a16:creationId xmlns:a16="http://schemas.microsoft.com/office/drawing/2014/main" id="{525CAAB4-30C8-4B87-8842-FB83C35729F7}"/>
              </a:ext>
            </a:extLst>
          </p:cNvPr>
          <p:cNvSpPr/>
          <p:nvPr/>
        </p:nvSpPr>
        <p:spPr>
          <a:xfrm>
            <a:off x="1517942" y="3623477"/>
            <a:ext cx="1823668" cy="200057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white"/>
                </a:solidFill>
                <a:effectLst/>
                <a:uLnTx/>
                <a:uFillTx/>
                <a:latin typeface="Calibri" panose="020F0502020204030204"/>
                <a:ea typeface="+mn-ea"/>
                <a:cs typeface="+mn-cs"/>
              </a:rPr>
              <a:t>Data suppliers</a:t>
            </a:r>
          </a:p>
        </p:txBody>
      </p:sp>
      <p:sp>
        <p:nvSpPr>
          <p:cNvPr id="17" name="Rectangle 16">
            <a:extLst>
              <a:ext uri="{FF2B5EF4-FFF2-40B4-BE49-F238E27FC236}">
                <a16:creationId xmlns:a16="http://schemas.microsoft.com/office/drawing/2014/main" id="{F06D2ECB-5D74-42FB-B737-6C68E29CD394}"/>
              </a:ext>
            </a:extLst>
          </p:cNvPr>
          <p:cNvSpPr/>
          <p:nvPr/>
        </p:nvSpPr>
        <p:spPr>
          <a:xfrm>
            <a:off x="4579132" y="3623477"/>
            <a:ext cx="4316004" cy="54653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white"/>
                </a:solidFill>
                <a:effectLst/>
                <a:uLnTx/>
                <a:uFillTx/>
                <a:latin typeface="Calibri" panose="020F0502020204030204"/>
                <a:ea typeface="+mn-ea"/>
                <a:cs typeface="+mn-cs"/>
              </a:rPr>
              <a:t>Management and coordination</a:t>
            </a:r>
          </a:p>
        </p:txBody>
      </p:sp>
      <p:sp>
        <p:nvSpPr>
          <p:cNvPr id="18" name="Rectangle 17">
            <a:extLst>
              <a:ext uri="{FF2B5EF4-FFF2-40B4-BE49-F238E27FC236}">
                <a16:creationId xmlns:a16="http://schemas.microsoft.com/office/drawing/2014/main" id="{D91FC6EF-00B4-46F9-97B5-2409DD802D93}"/>
              </a:ext>
            </a:extLst>
          </p:cNvPr>
          <p:cNvSpPr/>
          <p:nvPr/>
        </p:nvSpPr>
        <p:spPr>
          <a:xfrm>
            <a:off x="4579132" y="5088020"/>
            <a:ext cx="4393325" cy="536028"/>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white"/>
                </a:solidFill>
                <a:effectLst/>
                <a:uLnTx/>
                <a:uFillTx/>
                <a:latin typeface="Calibri" panose="020F0502020204030204"/>
                <a:ea typeface="+mn-ea"/>
                <a:cs typeface="+mn-cs"/>
              </a:rPr>
              <a:t>Technical Infrastructure</a:t>
            </a:r>
          </a:p>
        </p:txBody>
      </p:sp>
      <p:sp>
        <p:nvSpPr>
          <p:cNvPr id="19" name="Slide Number Placeholder 18">
            <a:extLst>
              <a:ext uri="{FF2B5EF4-FFF2-40B4-BE49-F238E27FC236}">
                <a16:creationId xmlns:a16="http://schemas.microsoft.com/office/drawing/2014/main" id="{C9CDB1DE-420B-43F9-8AC7-DEA5EF4BAEE9}"/>
              </a:ext>
            </a:extLst>
          </p:cNvPr>
          <p:cNvSpPr>
            <a:spLocks noGrp="1"/>
          </p:cNvSpPr>
          <p:nvPr>
            <p:ph type="sldNum" sz="quarter" idx="12"/>
          </p:nvPr>
        </p:nvSpPr>
        <p:spPr/>
        <p:txBody>
          <a:bodyPr/>
          <a:lstStyle/>
          <a:p>
            <a:fld id="{00635583-3BE1-624A-8315-C9D40B2597B1}" type="slidenum">
              <a:rPr lang="en-US" smtClean="0"/>
              <a:t>3</a:t>
            </a:fld>
            <a:endParaRPr lang="en-US" dirty="0"/>
          </a:p>
        </p:txBody>
      </p:sp>
    </p:spTree>
    <p:extLst>
      <p:ext uri="{BB962C8B-B14F-4D97-AF65-F5344CB8AC3E}">
        <p14:creationId xmlns:p14="http://schemas.microsoft.com/office/powerpoint/2010/main" val="1861003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DB454-C53B-43C1-863D-61442F23D75C}"/>
              </a:ext>
            </a:extLst>
          </p:cNvPr>
          <p:cNvSpPr>
            <a:spLocks noGrp="1"/>
          </p:cNvSpPr>
          <p:nvPr>
            <p:ph type="title"/>
          </p:nvPr>
        </p:nvSpPr>
        <p:spPr/>
        <p:txBody>
          <a:bodyPr>
            <a:normAutofit/>
          </a:bodyPr>
          <a:lstStyle/>
          <a:p>
            <a:r>
              <a:rPr lang="en-GB" dirty="0"/>
              <a:t>Leadership needed! A coherent approach to European geospatial policy?</a:t>
            </a:r>
          </a:p>
        </p:txBody>
      </p:sp>
      <p:sp>
        <p:nvSpPr>
          <p:cNvPr id="5" name="Text Placeholder 4">
            <a:extLst>
              <a:ext uri="{FF2B5EF4-FFF2-40B4-BE49-F238E27FC236}">
                <a16:creationId xmlns:a16="http://schemas.microsoft.com/office/drawing/2014/main" id="{B406A5CE-82D3-4C8F-8A1F-EC35AA4A8E8B}"/>
              </a:ext>
            </a:extLst>
          </p:cNvPr>
          <p:cNvSpPr>
            <a:spLocks noGrp="1"/>
          </p:cNvSpPr>
          <p:nvPr>
            <p:ph type="body" sz="quarter" idx="13"/>
          </p:nvPr>
        </p:nvSpPr>
        <p:spPr/>
        <p:txBody>
          <a:bodyPr>
            <a:normAutofit/>
          </a:bodyPr>
          <a:lstStyle/>
          <a:p>
            <a:pPr marL="342900" indent="-342900">
              <a:buFont typeface="Arial" panose="020B0604020202020204" pitchFamily="34" charset="0"/>
              <a:buChar char="•"/>
            </a:pPr>
            <a:r>
              <a:rPr lang="en-GB" dirty="0"/>
              <a:t>INSPIRE Directive is now 12 years old; concept is much older!</a:t>
            </a:r>
          </a:p>
          <a:p>
            <a:pPr marL="342900" indent="-342900">
              <a:buFont typeface="Arial" panose="020B0604020202020204" pitchFamily="34" charset="0"/>
              <a:buChar char="•"/>
            </a:pPr>
            <a:r>
              <a:rPr lang="en-GB" dirty="0"/>
              <a:t>Things have moved on; technically and politically</a:t>
            </a:r>
          </a:p>
          <a:p>
            <a:pPr marL="342900" indent="-342900">
              <a:buFont typeface="Arial" panose="020B0604020202020204" pitchFamily="34" charset="0"/>
              <a:buChar char="•"/>
            </a:pPr>
            <a:r>
              <a:rPr lang="en-GB" dirty="0"/>
              <a:t>New entrants, new data; AI, big data, earth observations, new technologies</a:t>
            </a:r>
          </a:p>
          <a:p>
            <a:pPr marL="342900" indent="-342900">
              <a:buFont typeface="Arial" panose="020B0604020202020204" pitchFamily="34" charset="0"/>
              <a:buChar char="•"/>
            </a:pPr>
            <a:r>
              <a:rPr lang="en-GB" dirty="0"/>
              <a:t>UN GGIM policy framework – global sustainable development goals</a:t>
            </a:r>
          </a:p>
          <a:p>
            <a:pPr marL="342900" indent="-342900">
              <a:buFont typeface="Arial" panose="020B0604020202020204" pitchFamily="34" charset="0"/>
              <a:buChar char="•"/>
            </a:pPr>
            <a:r>
              <a:rPr lang="en-GB" dirty="0"/>
              <a:t>Integrated geospatial implementation framework</a:t>
            </a:r>
          </a:p>
          <a:p>
            <a:pPr marL="342900" indent="-342900">
              <a:buFont typeface="Arial" panose="020B0604020202020204" pitchFamily="34" charset="0"/>
              <a:buChar char="•"/>
            </a:pPr>
            <a:r>
              <a:rPr lang="en-GB" dirty="0"/>
              <a:t>What next for INSPIRE?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Who will </a:t>
            </a:r>
            <a:r>
              <a:rPr lang="en-GB"/>
              <a:t>take the </a:t>
            </a:r>
            <a:r>
              <a:rPr lang="en-GB" dirty="0"/>
              <a:t>lead in Europe?</a:t>
            </a:r>
          </a:p>
        </p:txBody>
      </p:sp>
      <p:sp>
        <p:nvSpPr>
          <p:cNvPr id="4" name="Text Placeholder 3">
            <a:extLst>
              <a:ext uri="{FF2B5EF4-FFF2-40B4-BE49-F238E27FC236}">
                <a16:creationId xmlns:a16="http://schemas.microsoft.com/office/drawing/2014/main" id="{EA237BFF-DDBE-4B37-9F2E-994FEBD07F98}"/>
              </a:ext>
            </a:extLst>
          </p:cNvPr>
          <p:cNvSpPr>
            <a:spLocks noGrp="1"/>
          </p:cNvSpPr>
          <p:nvPr>
            <p:ph type="body" sz="half" idx="2"/>
          </p:nvPr>
        </p:nvSpPr>
        <p:spPr/>
        <p:txBody>
          <a:bodyPr/>
          <a:lstStyle/>
          <a:p>
            <a:r>
              <a:rPr lang="en-GB" dirty="0"/>
              <a:t>In Conclusion</a:t>
            </a:r>
          </a:p>
        </p:txBody>
      </p:sp>
      <p:sp>
        <p:nvSpPr>
          <p:cNvPr id="2" name="Slide Number Placeholder 1">
            <a:extLst>
              <a:ext uri="{FF2B5EF4-FFF2-40B4-BE49-F238E27FC236}">
                <a16:creationId xmlns:a16="http://schemas.microsoft.com/office/drawing/2014/main" id="{6A04FEE3-5374-4AC4-A721-1563E81B3BE1}"/>
              </a:ext>
            </a:extLst>
          </p:cNvPr>
          <p:cNvSpPr>
            <a:spLocks noGrp="1"/>
          </p:cNvSpPr>
          <p:nvPr>
            <p:ph type="sldNum" sz="quarter" idx="12"/>
          </p:nvPr>
        </p:nvSpPr>
        <p:spPr/>
        <p:txBody>
          <a:bodyPr/>
          <a:lstStyle/>
          <a:p>
            <a:fld id="{00635583-3BE1-624A-8315-C9D40B2597B1}" type="slidenum">
              <a:rPr lang="en-US" smtClean="0"/>
              <a:t>4</a:t>
            </a:fld>
            <a:endParaRPr lang="en-US" dirty="0"/>
          </a:p>
        </p:txBody>
      </p:sp>
    </p:spTree>
    <p:extLst>
      <p:ext uri="{BB962C8B-B14F-4D97-AF65-F5344CB8AC3E}">
        <p14:creationId xmlns:p14="http://schemas.microsoft.com/office/powerpoint/2010/main" val="1540522933"/>
      </p:ext>
    </p:extLst>
  </p:cSld>
  <p:clrMapOvr>
    <a:masterClrMapping/>
  </p:clrMapOvr>
</p:sld>
</file>

<file path=ppt/theme/theme1.xml><?xml version="1.0" encoding="utf-8"?>
<a:theme xmlns:a="http://schemas.openxmlformats.org/drawingml/2006/main" name="1_Office Theme">
  <a:themeElements>
    <a:clrScheme name="EG Colour Palette">
      <a:dk1>
        <a:srgbClr val="173866"/>
      </a:dk1>
      <a:lt1>
        <a:srgbClr val="F1EB3E"/>
      </a:lt1>
      <a:dk2>
        <a:srgbClr val="FEFFFE"/>
      </a:dk2>
      <a:lt2>
        <a:srgbClr val="EDE642"/>
      </a:lt2>
      <a:accent1>
        <a:srgbClr val="D3CE53"/>
      </a:accent1>
      <a:accent2>
        <a:srgbClr val="BBB65E"/>
      </a:accent2>
      <a:accent3>
        <a:srgbClr val="AAA664"/>
      </a:accent3>
      <a:accent4>
        <a:srgbClr val="7D8E8E"/>
      </a:accent4>
      <a:accent5>
        <a:srgbClr val="5B82A2"/>
      </a:accent5>
      <a:accent6>
        <a:srgbClr val="34699F"/>
      </a:accent6>
      <a:hlink>
        <a:srgbClr val="0059A7"/>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519</Words>
  <Application>Microsoft Office PowerPoint</Application>
  <PresentationFormat>Widescreen</PresentationFormat>
  <Paragraphs>81</Paragraphs>
  <Slides>4</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1_Office Theme</vt:lpstr>
      <vt:lpstr>Implementing pan-European Services using national INSPIRE services:  Strategic lessons learned</vt:lpstr>
      <vt:lpstr>PowerPoint Presentation</vt:lpstr>
      <vt:lpstr>Sustainability</vt:lpstr>
      <vt:lpstr>Leadership needed! A coherent approach to European geospatial policy?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Mick Cory</dc:creator>
  <cp:lastModifiedBy>Mick Cory</cp:lastModifiedBy>
  <cp:revision>50</cp:revision>
  <dcterms:created xsi:type="dcterms:W3CDTF">2019-10-15T07:25:28Z</dcterms:created>
  <dcterms:modified xsi:type="dcterms:W3CDTF">2019-10-23T07:04:35Z</dcterms:modified>
</cp:coreProperties>
</file>